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8"/>
  </p:notesMasterIdLst>
  <p:sldIdLst>
    <p:sldId id="266" r:id="rId2"/>
    <p:sldId id="283" r:id="rId3"/>
    <p:sldId id="296" r:id="rId4"/>
    <p:sldId id="284" r:id="rId5"/>
    <p:sldId id="286" r:id="rId6"/>
    <p:sldId id="287" r:id="rId7"/>
    <p:sldId id="288" r:id="rId8"/>
    <p:sldId id="290" r:id="rId9"/>
    <p:sldId id="291" r:id="rId10"/>
    <p:sldId id="293" r:id="rId11"/>
    <p:sldId id="294" r:id="rId12"/>
    <p:sldId id="295" r:id="rId13"/>
    <p:sldId id="298" r:id="rId14"/>
    <p:sldId id="299" r:id="rId15"/>
    <p:sldId id="300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D502A-1DC8-4BE0-A684-779B629F9E5F}" type="datetimeFigureOut">
              <a:rPr lang="en-US" smtClean="0"/>
              <a:t>19-Jul-19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D816B-5394-483B-ACED-DDA41CB2C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52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</a:pPr>
            <a:r>
              <a:rPr lang="en-US" sz="2400" dirty="0" smtClean="0"/>
              <a:t>Examples: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sz="2400" dirty="0" smtClean="0"/>
              <a:t>Euclidean distance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sz="2400" dirty="0" err="1" smtClean="0"/>
              <a:t>Minkowski</a:t>
            </a:r>
            <a:r>
              <a:rPr lang="en-US" sz="2400" dirty="0" smtClean="0"/>
              <a:t> distance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sz="2400" dirty="0" err="1" smtClean="0"/>
              <a:t>Mahalanobis</a:t>
            </a:r>
            <a:r>
              <a:rPr lang="en-US" sz="2400" dirty="0" smtClean="0"/>
              <a:t> distance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98908-58EB-4CA1-B16E-0D89DE5376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56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Suppose</a:t>
                </a:r>
                <a:r>
                  <a:rPr lang="en-US" sz="1200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2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i="1">
                            <a:solidFill>
                              <a:srgbClr val="0B5ED7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200" i="1">
                            <a:solidFill>
                              <a:srgbClr val="0B5ED7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12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12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IN" sz="12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12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200" i="1">
                            <a:solidFill>
                              <a:srgbClr val="0B5ED7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1200" i="1">
                            <a:solidFill>
                              <a:srgbClr val="0B5ED7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1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denote the values of </a:t>
                </a:r>
                <a:r>
                  <a:rPr lang="en-US" sz="1200" i="1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i</a:t>
                </a:r>
                <a:r>
                  <a:rPr lang="en-US" sz="1200" i="1" baseline="30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th</a:t>
                </a:r>
                <a:r>
                  <a:rPr lang="en-US" sz="1200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1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attribute of the objects </a:t>
                </a:r>
                <a14:m>
                  <m:oMath xmlns:m="http://schemas.openxmlformats.org/officeDocument/2006/math">
                    <m:r>
                      <a:rPr lang="en-IN" sz="12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sz="12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12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IN" sz="12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12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respectively.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Suppose</a:t>
                </a:r>
                <a:r>
                  <a:rPr lang="en-US" sz="1200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</a:t>
                </a:r>
                <a:r>
                  <a:rPr lang="en-IN" sz="1200" i="0">
                    <a:solidFill>
                      <a:srgbClr val="0B5ED7"/>
                    </a:solidFill>
                    <a:latin typeface="Cambria Math"/>
                    <a:ea typeface="Cambria Math" panose="02040503050406030204" pitchFamily="18" charset="0"/>
                  </a:rPr>
                  <a:t>𝑥</a:t>
                </a:r>
                <a:r>
                  <a:rPr lang="en-IN" sz="1200" i="0">
                    <a:solidFill>
                      <a:srgbClr val="0B5ED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IN" sz="1200" i="0">
                    <a:solidFill>
                      <a:srgbClr val="0B5ED7"/>
                    </a:solidFill>
                    <a:latin typeface="Cambria Math"/>
                    <a:ea typeface="Cambria Math" panose="02040503050406030204" pitchFamily="18" charset="0"/>
                  </a:rPr>
                  <a:t>𝑖</a:t>
                </a:r>
                <a:r>
                  <a:rPr lang="en-IN" sz="1200" i="0">
                    <a:solidFill>
                      <a:srgbClr val="0B5ED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𝑎𝑛𝑑 </a:t>
                </a:r>
                <a:r>
                  <a:rPr lang="en-IN" sz="1200" i="0">
                    <a:solidFill>
                      <a:srgbClr val="0B5ED7"/>
                    </a:solidFill>
                    <a:latin typeface="Cambria Math"/>
                    <a:ea typeface="Cambria Math" panose="02040503050406030204" pitchFamily="18" charset="0"/>
                  </a:rPr>
                  <a:t>𝑦</a:t>
                </a:r>
                <a:r>
                  <a:rPr lang="en-IN" sz="1200" i="0">
                    <a:solidFill>
                      <a:srgbClr val="0B5ED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IN" sz="1200" i="0">
                    <a:solidFill>
                      <a:srgbClr val="0B5ED7"/>
                    </a:solidFill>
                    <a:latin typeface="Cambria Math"/>
                    <a:ea typeface="Cambria Math" panose="02040503050406030204" pitchFamily="18" charset="0"/>
                  </a:rPr>
                  <a:t>𝑖</a:t>
                </a:r>
                <a:r>
                  <a:rPr lang="en-US" sz="1200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1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denote the values of </a:t>
                </a:r>
                <a:r>
                  <a:rPr lang="en-US" sz="1200" i="1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i</a:t>
                </a:r>
                <a:r>
                  <a:rPr lang="en-US" sz="1200" i="1" baseline="30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th</a:t>
                </a:r>
                <a:r>
                  <a:rPr lang="en-US" sz="1200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1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attribute of the objects </a:t>
                </a:r>
                <a:r>
                  <a:rPr lang="en-IN" sz="1200" i="0">
                    <a:solidFill>
                      <a:srgbClr val="0B5ED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𝑥 𝑎𝑛𝑑 𝑦</a:t>
                </a:r>
                <a:r>
                  <a:rPr lang="en-US" sz="1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respectively.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D816B-5394-483B-ACED-DDA41CB2CE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38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Depending on the value of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𝑟</m:t>
                    </m:r>
                  </m:oMath>
                </a14:m>
                <a:r>
                  <a:rPr lang="en-US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,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the distance measure is renamed accordingly.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Depending on the value of </a:t>
                </a:r>
                <a:r>
                  <a:rPr lang="en-IN" i="0">
                    <a:solidFill>
                      <a:srgbClr val="0B5ED7"/>
                    </a:solidFill>
                    <a:latin typeface="Cambria Math"/>
                    <a:cs typeface="Times New Roman" pitchFamily="18" charset="0"/>
                  </a:rPr>
                  <a:t>𝑟</a:t>
                </a:r>
                <a:r>
                  <a:rPr lang="en-US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,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the distance measure is renamed accordingly.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D816B-5394-483B-ACED-DDA41CB2CE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54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Proximity Measures for continuous attributes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err="1" smtClean="0">
                <a:solidFill>
                  <a:srgbClr val="211D71"/>
                </a:solidFill>
              </a:rPr>
              <a:t>Prof.Aruna</a:t>
            </a:r>
            <a:r>
              <a:rPr lang="en-US" sz="1800" dirty="0" smtClean="0">
                <a:solidFill>
                  <a:srgbClr val="211D71"/>
                </a:solidFill>
              </a:rPr>
              <a:t> </a:t>
            </a:r>
            <a:r>
              <a:rPr lang="en-US" sz="1800" dirty="0" err="1" smtClean="0">
                <a:solidFill>
                  <a:srgbClr val="211D71"/>
                </a:solidFill>
              </a:rPr>
              <a:t>Malapati</a:t>
            </a:r>
            <a:endParaRPr lang="en-US" sz="1800" dirty="0">
              <a:solidFill>
                <a:srgbClr val="211D7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Proximity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Measure for Mixed Attributes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27314" y="1219200"/>
            <a:ext cx="10755086" cy="545592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Clr>
                <a:srgbClr val="A5002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The previous metrics on similarity measures assume that all the attributes were of the same type. Thus, a </a:t>
            </a:r>
            <a:r>
              <a:rPr lang="en-US" sz="2400" dirty="0">
                <a:solidFill>
                  <a:srgbClr val="0B5ED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general approach is needed when the attributes are of different types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  <a:buClr>
                <a:srgbClr val="A5002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One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straightforward approach is to compute the similarity between each attribute separately and then combine these attribute using a method that results in a similarity between 0 and 1. </a:t>
            </a:r>
          </a:p>
          <a:p>
            <a:pPr algn="just">
              <a:lnSpc>
                <a:spcPct val="150000"/>
              </a:lnSpc>
              <a:buClr>
                <a:srgbClr val="A50021"/>
              </a:buCl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Typically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, the overall similarity is defined as the average of all the individual attribute similarities.</a:t>
            </a:r>
          </a:p>
          <a:p>
            <a:pPr marL="0" indent="0" algn="just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38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Proximity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Measure with Vector Objects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52400" y="1143000"/>
                <a:ext cx="12039600" cy="5455920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Clr>
                    <a:srgbClr val="A50021"/>
                  </a:buClr>
                  <a:buNone/>
                </a:pP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Suppose, the objects are defined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,…..,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IN" sz="2400" i="1">
                            <a:solidFill>
                              <a:srgbClr val="0B5ED7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attributes.</a:t>
                </a:r>
              </a:p>
              <a:p>
                <a:pPr marL="342900" indent="-342900" algn="just">
                  <a:buClr>
                    <a:srgbClr val="A50021"/>
                  </a:buClr>
                  <a:buFont typeface="+mj-lt"/>
                  <a:buAutoNum type="arabicPeriod"/>
                </a:pPr>
                <a:r>
                  <a:rPr lang="en-US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For </a:t>
                </a: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the </a:t>
                </a:r>
                <a:r>
                  <a:rPr lang="en-US" sz="2400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k-</a:t>
                </a:r>
                <a:r>
                  <a:rPr lang="en-US" sz="2400" i="1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th</a:t>
                </a:r>
                <a:r>
                  <a:rPr lang="en-US" sz="2400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attribute (</a:t>
                </a:r>
                <a:r>
                  <a:rPr lang="en-US" sz="2400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k</a:t>
                </a: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= 1, 2, . . , </a:t>
                </a:r>
                <a:r>
                  <a:rPr lang="en-US" sz="2400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</a:t>
                </a: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), compute similarity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rgbClr val="0B5ED7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𝓈</m:t>
                        </m:r>
                      </m:e>
                      <m:sub>
                        <m:r>
                          <a:rPr lang="en-IN" sz="2400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  <m:r>
                      <a:rPr lang="en-IN" sz="2400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a:rPr lang="en-IN" sz="2400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𝑥</m:t>
                    </m:r>
                    <m:r>
                      <a:rPr lang="en-IN" sz="2400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,</m:t>
                    </m:r>
                    <m:r>
                      <a:rPr lang="en-IN" sz="2400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IN" sz="2400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in the range [0, 1].</a:t>
                </a:r>
              </a:p>
              <a:p>
                <a:pPr marL="342900" indent="-342900" algn="just">
                  <a:buClr>
                    <a:srgbClr val="A50021"/>
                  </a:buClr>
                  <a:buFont typeface="+mj-lt"/>
                  <a:buAutoNum type="arabicPeriod"/>
                </a:pP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Compute the overall similarity between two objects using the following formula</a:t>
                </a:r>
              </a:p>
              <a:p>
                <a:pPr marL="0" indent="0" algn="ctr">
                  <a:buClr>
                    <a:srgbClr val="A5002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400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𝑠𝑖𝑚𝑖𝑙𝑎𝑟𝑖𝑡𝑦</m:t>
                      </m:r>
                      <m:r>
                        <a:rPr lang="en-IN" sz="2400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400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lang="en-IN" sz="2400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IN" sz="2400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</m:e>
                      </m:d>
                      <m:r>
                        <a:rPr lang="en-IN" sz="2400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400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𝑖</m:t>
                              </m:r>
                              <m: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ea typeface="Cambria Math"/>
                                      <a:cs typeface="Times New Roman" pitchFamily="18" charset="0"/>
                                    </a:rPr>
                                    <m:t>𝓈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(</m:t>
                              </m:r>
                              <m: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  <m: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,</m:t>
                              </m:r>
                              <m: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𝑦</m:t>
                              </m:r>
                              <m: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IN" sz="2400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342900" indent="-342900" algn="just">
                  <a:buClr>
                    <a:srgbClr val="A50021"/>
                  </a:buClr>
                  <a:buFont typeface="+mj-lt"/>
                  <a:buAutoNum type="arabicPeriod" startAt="3"/>
                </a:pP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The above formula can be modified by weighting the contribution of each attribute. If the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𝑤</m:t>
                        </m:r>
                      </m:e>
                      <m:sub>
                        <m:r>
                          <a:rPr lang="en-IN" sz="2400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is for the </a:t>
                </a:r>
                <a:r>
                  <a:rPr lang="en-US" sz="2400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k-</a:t>
                </a:r>
                <a:r>
                  <a:rPr lang="en-US" sz="2400" i="1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th</a:t>
                </a:r>
                <a:r>
                  <a:rPr lang="en-US" sz="2400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attribute, then</a:t>
                </a:r>
                <a:endParaRPr lang="en-US" sz="2400" dirty="0" smtClean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just">
                  <a:buClr>
                    <a:srgbClr val="A50021"/>
                  </a:buClr>
                  <a:buNone/>
                </a:pPr>
                <a:r>
                  <a:rPr lang="en-IN" sz="2400" dirty="0" smtClean="0">
                    <a:solidFill>
                      <a:srgbClr val="0B5ED7"/>
                    </a:solidFill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𝑤</m:t>
                    </m:r>
                    <m:r>
                      <a:rPr lang="en-IN" sz="2400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_</m:t>
                    </m:r>
                    <m:r>
                      <a:rPr lang="en-IN" sz="2400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𝑠𝑖𝑚𝑖𝑙𝑎𝑟𝑖𝑡𝑦</m:t>
                    </m:r>
                    <m:r>
                      <a:rPr lang="en-IN" sz="2400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 </m:t>
                    </m:r>
                    <m:d>
                      <m:dPr>
                        <m:ctrlPr>
                          <a:rPr lang="en-IN" sz="24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  <m:r>
                          <a:rPr lang="en-IN" sz="2400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,</m:t>
                        </m:r>
                        <m:r>
                          <a:rPr lang="en-IN" sz="2400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</m:d>
                    <m:r>
                      <a:rPr lang="en-IN" sz="2400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 </m:t>
                    </m:r>
                    <m:f>
                      <m:fPr>
                        <m:ctrlPr>
                          <a:rPr lang="en-IN" sz="24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IN" sz="24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sz="2400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  <m:r>
                              <a:rPr lang="en-IN" sz="2400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400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B5ED7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  <a:cs typeface="Times New Roman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>
                                        <a:solidFill>
                                          <a:srgbClr val="0B5ED7"/>
                                        </a:solidFill>
                                        <a:latin typeface="Cambria Math"/>
                                        <a:ea typeface="Cambria Math"/>
                                        <a:cs typeface="Times New Roman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IN" sz="2400" i="1">
                                        <a:solidFill>
                                          <a:srgbClr val="0B5ED7"/>
                                        </a:solidFill>
                                        <a:latin typeface="Cambria Math"/>
                                        <a:cs typeface="Times New Roman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IN" sz="2400" i="1">
                                    <a:solidFill>
                                      <a:srgbClr val="0B5ED7"/>
                                    </a:solidFill>
                                    <a:latin typeface="Cambria Math"/>
                                    <a:ea typeface="Cambria Math"/>
                                    <a:cs typeface="Times New Roman" pitchFamily="18" charset="0"/>
                                  </a:rPr>
                                  <m:t>𝓈</m:t>
                                </m:r>
                              </m:e>
                              <m:sub>
                                <m:r>
                                  <a:rPr lang="en-IN" sz="2400" i="1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IN" sz="2400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(</m:t>
                            </m:r>
                            <m:r>
                              <a:rPr lang="en-IN" sz="2400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𝑥</m:t>
                            </m:r>
                            <m:r>
                              <a:rPr lang="en-IN" sz="2400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,</m:t>
                            </m:r>
                            <m:r>
                              <a:rPr lang="en-IN" sz="2400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𝑦</m:t>
                            </m:r>
                            <m:r>
                              <a:rPr lang="en-IN" sz="2400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IN" sz="2400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 such </a:t>
                </a: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sz="2400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IN" sz="2400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IN" sz="2400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solidFill>
                                  <a:srgbClr val="0B5ED7"/>
                                </a:solidFill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IN" sz="2400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IN" sz="2400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=1.</m:t>
                    </m:r>
                  </m:oMath>
                </a14:m>
                <a:endParaRPr lang="en-IN" sz="2400" dirty="0">
                  <a:solidFill>
                    <a:srgbClr val="0B5ED7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342900" indent="-342900" algn="just">
                  <a:buClr>
                    <a:srgbClr val="A50021"/>
                  </a:buClr>
                  <a:buFont typeface="+mj-lt"/>
                  <a:buAutoNum type="arabicPeriod" startAt="4"/>
                </a:pPr>
                <a: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The definition of the </a:t>
                </a:r>
                <a:r>
                  <a:rPr lang="en-IN" sz="24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Minkowski</a:t>
                </a:r>
                <a:r>
                  <a:rPr lang="en-IN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distance can also be modified as follows:</a:t>
                </a:r>
              </a:p>
              <a:p>
                <a:pPr marL="0" indent="0" algn="just">
                  <a:buClr>
                    <a:srgbClr val="A5002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𝑑</m:t>
                      </m:r>
                      <m:d>
                        <m:dPr>
                          <m:ctrlPr>
                            <a:rPr lang="en-IN" sz="2400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lang="en-IN" sz="2400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IN" sz="2400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</m:e>
                      </m:d>
                      <m:r>
                        <a:rPr lang="en-IN" sz="2400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IN" sz="2400" i="1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IN" sz="2400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𝑖</m:t>
                                  </m:r>
                                  <m:r>
                                    <a:rPr lang="en-IN" sz="2400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IN" sz="2400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IN" sz="2400" i="1">
                                          <a:solidFill>
                                            <a:srgbClr val="0B5ED7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/>
                                              <a:ea typeface="Cambria Math"/>
                                              <a:cs typeface="Times New Roman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IN" sz="2400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/>
                                              <a:cs typeface="Times New Roman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sz="2400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/>
                                                  <a:cs typeface="Times New Roman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2400" i="1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/>
                                                  <a:cs typeface="Times New Roman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IN" sz="2400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/>
                                              <a:cs typeface="Times New Roman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/>
                                                  <a:cs typeface="Times New Roman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2400" i="1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/>
                                                  <a:cs typeface="Times New Roman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IN" sz="2400" i="1">
                                          <a:solidFill>
                                            <a:srgbClr val="0B5ED7"/>
                                          </a:solidFill>
                                          <a:latin typeface="Cambria Math"/>
                                          <a:cs typeface="Times New Roman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𝑟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N" sz="2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52400" y="1143000"/>
                <a:ext cx="12039600" cy="5455920"/>
              </a:xfrm>
              <a:blipFill>
                <a:blip r:embed="rId2"/>
                <a:stretch>
                  <a:fillRect l="-759" t="-1453" r="-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1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Proximity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Measure with Mixed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Attributes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27314" y="1219200"/>
            <a:ext cx="10160000" cy="54559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Consider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 following set of objects. 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							</a:t>
            </a:r>
            <a:endParaRPr lang="en-US" dirty="0">
              <a:solidFill>
                <a:srgbClr val="A5002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dirty="0">
              <a:solidFill>
                <a:srgbClr val="A5002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just">
              <a:buNone/>
            </a:pPr>
            <a:endParaRPr lang="en-IN" dirty="0" smtClean="0"/>
          </a:p>
          <a:p>
            <a:pPr marL="0" indent="0" algn="just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678412"/>
            <a:ext cx="8010838" cy="21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7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Non-Metric Similarity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57200" y="1066800"/>
                <a:ext cx="11136086" cy="5455920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50000"/>
                  </a:lnSpc>
                  <a:buClr>
                    <a:srgbClr val="A5002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In many applications (such as information retrieval) objects are complex and contains a large number of symbolic entities (such as keywords, phrases, etc.). </a:t>
                </a:r>
              </a:p>
              <a:p>
                <a:pPr algn="just">
                  <a:lnSpc>
                    <a:spcPct val="150000"/>
                  </a:lnSpc>
                  <a:buClr>
                    <a:srgbClr val="A5002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To measure the distance  between complex objects, it is often desirable to introduce a non-metric similarity function.</a:t>
                </a:r>
              </a:p>
              <a:p>
                <a:pPr marL="0" indent="0" algn="just">
                  <a:buClr>
                    <a:srgbClr val="A50021"/>
                  </a:buClr>
                  <a:buNone/>
                </a:pPr>
                <a:endParaRPr lang="en-US" b="1" dirty="0" smtClean="0">
                  <a:solidFill>
                    <a:srgbClr val="A5002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just">
                  <a:buClr>
                    <a:srgbClr val="A50021"/>
                  </a:buClr>
                  <a:buNone/>
                </a:pPr>
                <a:r>
                  <a:rPr lang="en-US" b="1" dirty="0" smtClean="0">
                    <a:solidFill>
                      <a:srgbClr val="A5002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Cosine </a:t>
                </a:r>
                <a:r>
                  <a:rPr lang="en-US" b="1" dirty="0">
                    <a:solidFill>
                      <a:srgbClr val="A5002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similarity</a:t>
                </a:r>
              </a:p>
              <a:p>
                <a:pPr marL="0" indent="0" algn="just">
                  <a:buClr>
                    <a:srgbClr val="A50021"/>
                  </a:buClr>
                  <a:buNone/>
                </a:pPr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Suppose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</a:t>
                </a:r>
                <a:r>
                  <a:rPr lang="en-US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x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and </a:t>
                </a:r>
                <a:r>
                  <a:rPr lang="en-US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y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denote two vectors representing two complex objects. The cosine similarity denoted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cos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⁡(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𝑥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,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and defined as</a:t>
                </a:r>
              </a:p>
              <a:p>
                <a:pPr marL="0" indent="0" algn="just">
                  <a:buClr>
                    <a:srgbClr val="A5002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cos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⁡(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𝑦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)=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⋅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𝑦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⋅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rgbClr val="0B5ED7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 algn="just">
                  <a:buClr>
                    <a:srgbClr val="A50021"/>
                  </a:buClr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𝑥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⋅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denotes the vector dot product, namely</a:t>
                </a:r>
                <a14:m>
                  <m:oMath xmlns:m="http://schemas.openxmlformats.org/officeDocument/2006/math">
                    <m:r>
                      <a:rPr lang="en-IN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   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𝑥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⋅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𝑦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cs typeface="Times New Roman" pitchFamily="18" charset="0"/>
                      </a:rPr>
                      <m:t>𝑥</m:t>
                    </m:r>
                    <m:r>
                      <a:rPr lang="en-IN" i="1">
                        <a:latin typeface="Cambria Math"/>
                        <a:cs typeface="Times New Roman" pitchFamily="18" charset="0"/>
                      </a:rPr>
                      <m:t>=[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/>
                        <a:cs typeface="Times New Roman" pitchFamily="18" charset="0"/>
                      </a:rPr>
                      <m:t>,..,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sub>
                    </m:sSub>
                    <m:r>
                      <a:rPr lang="en-IN" i="1">
                        <a:latin typeface="Cambria Math"/>
                        <a:cs typeface="Times New Roman" pitchFamily="18" charset="0"/>
                      </a:rPr>
                      <m:t>]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and 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IN" i="1">
                        <a:latin typeface="Cambria Math"/>
                        <a:cs typeface="Times New Roman" pitchFamily="18" charset="0"/>
                      </a:rPr>
                      <m:t>=[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/>
                        <a:cs typeface="Times New Roman" pitchFamily="18" charset="0"/>
                      </a:rPr>
                      <m:t>,..,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  <m:sub>
                        <m:r>
                          <a:rPr lang="en-IN" i="1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sub>
                    </m:sSub>
                    <m:r>
                      <a:rPr lang="en-IN" i="1">
                        <a:latin typeface="Cambria Math"/>
                        <a:cs typeface="Times New Roman" pitchFamily="18" charset="0"/>
                      </a:rPr>
                      <m:t>]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  <a:p>
                <a:pPr marL="285750" indent="-285750" algn="just">
                  <a:buClr>
                    <a:srgbClr val="A50021"/>
                  </a:buClr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denote the Euclidean norms of vector </a:t>
                </a:r>
                <a:r>
                  <a:rPr lang="en-US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x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and </a:t>
                </a:r>
                <a:r>
                  <a:rPr lang="en-US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y,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respectively</a:t>
                </a:r>
                <a:r>
                  <a:rPr lang="en-US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(essentially the length of vectors </a:t>
                </a:r>
                <a:r>
                  <a:rPr lang="en-US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x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and </a:t>
                </a:r>
                <a:r>
                  <a:rPr lang="en-US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y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), that is </a:t>
                </a:r>
              </a:p>
              <a:p>
                <a:pPr algn="ctr">
                  <a:buClr>
                    <a:srgbClr val="A50021"/>
                  </a:buClr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</m:d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b/>
                          <m:sup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b/>
                          <m:sup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+..+</m:t>
                        </m:r>
                        <m:sSubSup>
                          <m:sSubSup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b/>
                          <m:sup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</m:d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b/>
                          <m:sup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b/>
                          <m:sup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+..+</m:t>
                        </m:r>
                        <m:sSubSup>
                          <m:sSubSup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IN" i="1">
                                    <a:solidFill>
                                      <a:srgbClr val="0B5ED7"/>
                                    </a:solidFill>
                                    <a:latin typeface="Cambria Math"/>
                                    <a:cs typeface="Times New Roman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b/>
                          <m:sup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57200" y="1066800"/>
                <a:ext cx="11136086" cy="5455920"/>
              </a:xfrm>
              <a:blipFill>
                <a:blip r:embed="rId2"/>
                <a:stretch>
                  <a:fillRect l="-438" r="-438" b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95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Similarity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27314" y="1219200"/>
                <a:ext cx="8042366" cy="5455920"/>
              </a:xfrm>
            </p:spPr>
            <p:txBody>
              <a:bodyPr>
                <a:noAutofit/>
              </a:bodyPr>
              <a:lstStyle/>
              <a:p>
                <a:pPr marL="285750" indent="-285750" algn="just">
                  <a:buClr>
                    <a:srgbClr val="A50021"/>
                  </a:buClr>
                </a:pPr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In fact, cosine similarity essentially is a measure of the (cosine of the) angle between </a:t>
                </a:r>
                <a:r>
                  <a:rPr lang="en-US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x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and </a:t>
                </a:r>
                <a:r>
                  <a:rPr lang="en-US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y.</a:t>
                </a:r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</a:p>
              <a:p>
                <a:pPr marL="285750" indent="-285750" algn="just">
                  <a:buClr>
                    <a:srgbClr val="A50021"/>
                  </a:buClr>
                </a:pPr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Thus if the cosine similarity is 1, then the angle between </a:t>
                </a:r>
                <a:r>
                  <a:rPr lang="en-US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x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and </a:t>
                </a:r>
                <a:r>
                  <a:rPr lang="en-US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y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/>
                            <a:cs typeface="Times New Roman" pitchFamily="18" charset="0"/>
                          </a:rPr>
                          <m:t>0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     and in this case, </a:t>
                </a:r>
                <a:r>
                  <a:rPr lang="en-US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x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and </a:t>
                </a:r>
                <a:r>
                  <a:rPr lang="en-US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y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are the same except for magnitude</a:t>
                </a:r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 algn="just">
                  <a:buClr>
                    <a:srgbClr val="A50021"/>
                  </a:buClr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On the other hand, if cosine similarity is 0, then the angle between</a:t>
                </a:r>
                <a:r>
                  <a:rPr lang="en-US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    x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and </a:t>
                </a:r>
                <a:r>
                  <a:rPr lang="en-US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y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/>
                            <a:cs typeface="Times New Roman" pitchFamily="18" charset="0"/>
                          </a:rPr>
                          <m:t>90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and they do not share any terms</a:t>
                </a:r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 algn="just">
                  <a:buClr>
                    <a:srgbClr val="A50021"/>
                  </a:buClr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Considering, this cosine similarity can be written equivalently</a:t>
                </a:r>
              </a:p>
              <a:p>
                <a:pPr algn="just">
                  <a:buClr>
                    <a:srgbClr val="A50021"/>
                  </a:buClr>
                </a:pPr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just">
                  <a:buClr>
                    <a:srgbClr val="A50021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,</m:t>
                              </m:r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⋅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𝑦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⋅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⋅</m:t>
                      </m:r>
                      <m:f>
                        <m:fPr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𝑦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/>
                              <a:cs typeface="Times New Roman" pitchFamily="18" charset="0"/>
                            </a:rPr>
                          </m:ctrlPr>
                        </m:accPr>
                        <m:e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</m:acc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ea typeface="Cambria Math"/>
                              <a:cs typeface="Times New Roman" pitchFamily="18" charset="0"/>
                            </a:rPr>
                          </m:ctrlPr>
                        </m:accPr>
                        <m:e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0B5ED7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just">
                  <a:buClr>
                    <a:srgbClr val="A50021"/>
                  </a:buClr>
                </a:pPr>
                <a:endParaRPr lang="en-US" dirty="0">
                  <a:solidFill>
                    <a:srgbClr val="0B5ED7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457200" lvl="1" indent="0" algn="just">
                  <a:buClr>
                    <a:srgbClr val="A50021"/>
                  </a:buClr>
                  <a:buNone/>
                </a:pP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𝑥</m:t>
                        </m:r>
                      </m:e>
                    </m:acc>
                    <m:r>
                      <a:rPr lang="en-IN" sz="1800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=</m:t>
                    </m:r>
                    <m:f>
                      <m:fPr>
                        <m:ctrlP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1800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and</a:t>
                </a:r>
                <a:r>
                  <a:rPr lang="en-US" sz="1800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</m:ctrlPr>
                      </m:accPr>
                      <m:e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𝑦</m:t>
                        </m:r>
                      </m:e>
                    </m:acc>
                    <m:r>
                      <a:rPr lang="en-IN" sz="1800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𝑦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  <m:r>
                      <a:rPr lang="en-IN" sz="1800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 This means that cosine similarity does not take the magnitude of the two vectors into account, when computing similarity.</a:t>
                </a:r>
              </a:p>
              <a:p>
                <a:pPr algn="just">
                  <a:buClr>
                    <a:srgbClr val="A50021"/>
                  </a:buClr>
                </a:pPr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 algn="just">
                  <a:buClr>
                    <a:srgbClr val="A50021"/>
                  </a:buClr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It is thus, one way normalized measurement.</a:t>
                </a:r>
              </a:p>
              <a:p>
                <a:pPr marL="285750" indent="-285750" algn="just">
                  <a:buClr>
                    <a:srgbClr val="A50021"/>
                  </a:buClr>
                </a:pPr>
                <a:endParaRPr lang="en-US" dirty="0">
                  <a:solidFill>
                    <a:srgbClr val="0B5ED7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27314" y="1219200"/>
                <a:ext cx="8042366" cy="5455920"/>
              </a:xfrm>
              <a:blipFill rotWithShape="0">
                <a:blip r:embed="rId2"/>
                <a:stretch>
                  <a:fillRect l="-531" t="-1006" r="-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446" y="1840993"/>
            <a:ext cx="2503796" cy="261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4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Non-Metric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27314" y="1219200"/>
                <a:ext cx="10895294" cy="5455920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Clr>
                    <a:srgbClr val="A50021"/>
                  </a:buClr>
                  <a:buNone/>
                </a:pPr>
                <a:r>
                  <a:rPr lang="en-US" b="1" dirty="0" smtClean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Cosine </a:t>
                </a:r>
                <a:r>
                  <a:rPr lang="en-US" b="1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Similarity</a:t>
                </a:r>
                <a:endParaRPr lang="en-IN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just">
                  <a:buClr>
                    <a:srgbClr val="A50021"/>
                  </a:buClr>
                  <a:buNone/>
                </a:pPr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Suppose, we are given two documents with count of 10 words in each are shown in the form of vectors </a:t>
                </a:r>
                <a:r>
                  <a:rPr lang="en-US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x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and </a:t>
                </a:r>
                <a:r>
                  <a:rPr lang="en-US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y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as below.</a:t>
                </a:r>
              </a:p>
              <a:p>
                <a:pPr marL="0" indent="0" algn="ctr">
                  <a:buClr>
                    <a:srgbClr val="A50021"/>
                  </a:buClr>
                  <a:buNone/>
                </a:pPr>
                <a:r>
                  <a:rPr lang="en-US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x =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[3, 2, 0, 5, 0, 0, 0, 2, 0, 0] and </a:t>
                </a:r>
                <a:r>
                  <a:rPr lang="en-US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y =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[1, 0, 0, 0, 0, 0, 0, 1, 0, 2]</a:t>
                </a:r>
              </a:p>
              <a:p>
                <a:pPr algn="ctr">
                  <a:buClr>
                    <a:srgbClr val="A50021"/>
                  </a:buClr>
                </a:pPr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just">
                  <a:buClr>
                    <a:srgbClr val="A50021"/>
                  </a:buClr>
                  <a:buNone/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Thus, 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𝑥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⋅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𝑦</m:t>
                    </m:r>
                  </m:oMath>
                </a14:m>
                <a:r>
                  <a:rPr lang="en-US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= 3*1 + 2*0 + 0*0 + 5*0 + 0*0 + 0*0 + 0*0 + 2*1 + 0*0 + 0*2 	  = 5</a:t>
                </a:r>
              </a:p>
              <a:p>
                <a:pPr marL="0" indent="0" algn="just">
                  <a:buClr>
                    <a:srgbClr val="A50021"/>
                  </a:buClr>
                  <a:buNone/>
                </a:pPr>
                <a:r>
                  <a:rPr lang="en-IN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        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𝑥</m:t>
                        </m:r>
                      </m:e>
                    </m:d>
                    <m:r>
                      <a:rPr lang="en-IN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+0+</m:t>
                        </m:r>
                        <m:sSup>
                          <m:sSup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+0+0+0+</m:t>
                        </m:r>
                        <m:sSup>
                          <m:sSup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+0+0</m:t>
                        </m:r>
                      </m:e>
                    </m:rad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=6.48</m:t>
                    </m:r>
                  </m:oMath>
                </a14:m>
                <a:endParaRPr lang="en-US" dirty="0">
                  <a:solidFill>
                    <a:srgbClr val="0B5ED7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just">
                  <a:buClr>
                    <a:srgbClr val="A50021"/>
                  </a:buClr>
                  <a:buNone/>
                </a:pPr>
                <a:r>
                  <a:rPr lang="en-US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        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𝑦</m:t>
                        </m:r>
                      </m:e>
                    </m:d>
                    <m:r>
                      <a:rPr lang="en-IN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+0+0+0+0+0+0+</m:t>
                        </m:r>
                        <m:sSup>
                          <m:sSup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+0+</m:t>
                        </m:r>
                        <m:sSup>
                          <m:sSup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=2.24</m:t>
                    </m:r>
                  </m:oMath>
                </a14:m>
                <a:endParaRPr lang="en-US" dirty="0">
                  <a:solidFill>
                    <a:srgbClr val="0B5ED7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just">
                  <a:buClr>
                    <a:srgbClr val="A50021"/>
                  </a:buClr>
                  <a:buNone/>
                </a:pPr>
                <a:r>
                  <a:rPr lang="en-US" dirty="0">
                    <a:solidFill>
                      <a:srgbClr val="0B5ED7"/>
                    </a:solidFill>
                    <a:latin typeface="Helvetica" panose="020B0604020202020204" pitchFamily="34" charset="0"/>
                    <a:ea typeface="Cambria Math"/>
                    <a:cs typeface="Helvetica" panose="020B0604020202020204" pitchFamily="34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∴</m:t>
                    </m:r>
                    <m:func>
                      <m:funcPr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/>
                            <a:cs typeface="Times New Roman" pitchFamily="18" charset="0"/>
                          </a:rPr>
                        </m:ctrlPr>
                      </m:funcPr>
                      <m:fName>
                        <m:r>
                          <a:rPr lang="en-IN">
                            <a:solidFill>
                              <a:srgbClr val="0B5ED7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    </m:t>
                        </m:r>
                        <m:r>
                          <m:rPr>
                            <m:sty m:val="p"/>
                          </m:rPr>
                          <a:rPr lang="en-IN">
                            <a:solidFill>
                              <a:srgbClr val="0B5ED7"/>
                            </a:solidFill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IN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𝑥</m:t>
                            </m:r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,</m:t>
                            </m:r>
                            <m:r>
                              <a:rPr lang="en-IN" i="1">
                                <a:solidFill>
                                  <a:srgbClr val="0B5ED7"/>
                                </a:solidFill>
                                <a:latin typeface="Cambria Math"/>
                                <a:ea typeface="Cambria Math"/>
                                <a:cs typeface="Times New Roman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=0.31 </m:t>
                    </m:r>
                  </m:oMath>
                </a14:m>
                <a:r>
                  <a:rPr lang="en-US" dirty="0" smtClean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endParaRPr lang="en-US" dirty="0">
                  <a:solidFill>
                    <a:srgbClr val="0B5ED7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just">
                  <a:buClr>
                    <a:srgbClr val="A50021"/>
                  </a:buClr>
                  <a:buNone/>
                </a:pPr>
                <a:endParaRPr lang="en-US" dirty="0">
                  <a:solidFill>
                    <a:srgbClr val="0B5ED7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27314" y="1219200"/>
                <a:ext cx="10895294" cy="5455920"/>
              </a:xfrm>
              <a:blipFill>
                <a:blip r:embed="rId2"/>
                <a:stretch>
                  <a:fillRect l="-504" t="-1006" r="-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34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smtClean="0"/>
              <a:t>: </a:t>
            </a:r>
            <a:r>
              <a:rPr lang="en-US"/>
              <a:t>Curse of Dimensionality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Learning Objectives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8" y="1600201"/>
            <a:ext cx="10572261" cy="272891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dirty="0" smtClean="0"/>
              <a:t>Define and compute proximity measures between objects when the attributes are of continuous type </a:t>
            </a:r>
          </a:p>
          <a:p>
            <a:pPr algn="just">
              <a:lnSpc>
                <a:spcPct val="150000"/>
              </a:lnSpc>
            </a:pPr>
            <a:endParaRPr lang="en-IN" sz="2400" dirty="0" smtClean="0"/>
          </a:p>
          <a:p>
            <a:pPr algn="just">
              <a:lnSpc>
                <a:spcPct val="150000"/>
              </a:lnSpc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8133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Properties of distance measures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143000"/>
            <a:ext cx="11353800" cy="548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00CC"/>
                </a:solidFill>
              </a:rPr>
              <a:t>Distance</a:t>
            </a:r>
            <a:r>
              <a:rPr lang="en-US" sz="2400" dirty="0"/>
              <a:t> </a:t>
            </a:r>
            <a:r>
              <a:rPr lang="en-US" sz="2400" i="1" dirty="0"/>
              <a:t>d (p, q)</a:t>
            </a:r>
            <a:r>
              <a:rPr lang="en-US" sz="2400" dirty="0"/>
              <a:t> between two points </a:t>
            </a:r>
            <a:r>
              <a:rPr lang="en-US" sz="2400" i="1" dirty="0"/>
              <a:t>p</a:t>
            </a:r>
            <a:r>
              <a:rPr lang="en-US" sz="2400" dirty="0"/>
              <a:t> and </a:t>
            </a:r>
            <a:r>
              <a:rPr lang="en-US" sz="2400" i="1" dirty="0"/>
              <a:t>q </a:t>
            </a:r>
            <a:r>
              <a:rPr lang="en-US" sz="2400" dirty="0"/>
              <a:t>is a dissimilarity measure if it satisfies: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400" b="1" dirty="0" smtClean="0"/>
              <a:t>1</a:t>
            </a:r>
            <a:r>
              <a:rPr lang="en-US" sz="2400" b="1" dirty="0"/>
              <a:t>. Positive definiteness:</a:t>
            </a:r>
            <a:r>
              <a:rPr lang="en-US" sz="2400" i="1" dirty="0"/>
              <a:t>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400" i="1" dirty="0"/>
              <a:t>	d (p, q)</a:t>
            </a:r>
            <a:r>
              <a:rPr lang="en-US" sz="2400" dirty="0"/>
              <a:t> </a:t>
            </a:r>
            <a:r>
              <a:rPr lang="en-US" sz="2400" dirty="0">
                <a:sym typeface="Symbol" pitchFamily="18" charset="2"/>
              </a:rPr>
              <a:t></a:t>
            </a:r>
            <a:r>
              <a:rPr lang="en-US" sz="2400" dirty="0"/>
              <a:t> 0   for all </a:t>
            </a:r>
            <a:r>
              <a:rPr lang="en-US" sz="2400" i="1" dirty="0"/>
              <a:t>p</a:t>
            </a:r>
            <a:r>
              <a:rPr lang="en-US" sz="2400" dirty="0"/>
              <a:t> and </a:t>
            </a:r>
            <a:r>
              <a:rPr lang="en-US" sz="2400" i="1" dirty="0"/>
              <a:t>q</a:t>
            </a:r>
            <a:r>
              <a:rPr lang="en-US" sz="2400" dirty="0"/>
              <a:t> and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400" i="1" dirty="0"/>
              <a:t>	d (p, q)</a:t>
            </a:r>
            <a:r>
              <a:rPr lang="en-US" sz="2400" dirty="0"/>
              <a:t> = 0 only if </a:t>
            </a:r>
            <a:r>
              <a:rPr lang="en-US" sz="2400" i="1" dirty="0"/>
              <a:t>p</a:t>
            </a:r>
            <a:r>
              <a:rPr lang="en-US" sz="2400" dirty="0"/>
              <a:t> = </a:t>
            </a:r>
            <a:r>
              <a:rPr lang="en-US" sz="2400" i="1" dirty="0"/>
              <a:t>q</a:t>
            </a:r>
            <a:r>
              <a:rPr lang="en-US" sz="2400" dirty="0"/>
              <a:t>.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400" b="1" dirty="0"/>
              <a:t>2. Symmetry:</a:t>
            </a:r>
            <a:r>
              <a:rPr lang="en-US" sz="2400" i="1" dirty="0"/>
              <a:t> d (p, q)</a:t>
            </a:r>
            <a:r>
              <a:rPr lang="en-US" sz="2400" dirty="0"/>
              <a:t> = </a:t>
            </a:r>
            <a:r>
              <a:rPr lang="en-US" sz="2400" i="1" dirty="0"/>
              <a:t>d (q, p)</a:t>
            </a:r>
            <a:r>
              <a:rPr lang="en-US" sz="2400" dirty="0"/>
              <a:t>   for all </a:t>
            </a:r>
            <a:r>
              <a:rPr lang="en-US" sz="2400" i="1" dirty="0"/>
              <a:t>p</a:t>
            </a:r>
            <a:r>
              <a:rPr lang="en-US" sz="2400" dirty="0"/>
              <a:t> and </a:t>
            </a:r>
            <a:r>
              <a:rPr lang="en-US" sz="2400" i="1" dirty="0"/>
              <a:t>q</a:t>
            </a:r>
            <a:r>
              <a:rPr lang="en-US" sz="2400" dirty="0"/>
              <a:t>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400" b="1" dirty="0"/>
              <a:t>3. Triangle Inequality: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400" i="1" dirty="0"/>
              <a:t> 	d (p, r)</a:t>
            </a:r>
            <a:r>
              <a:rPr lang="en-US" sz="2400" dirty="0"/>
              <a:t> </a:t>
            </a:r>
            <a:r>
              <a:rPr lang="en-US" sz="2400" dirty="0">
                <a:sym typeface="Symbol" pitchFamily="18" charset="2"/>
              </a:rPr>
              <a:t></a:t>
            </a:r>
            <a:r>
              <a:rPr lang="en-US" sz="2400" dirty="0"/>
              <a:t> </a:t>
            </a:r>
            <a:r>
              <a:rPr lang="en-US" sz="2400" i="1" dirty="0"/>
              <a:t>d (p, q)</a:t>
            </a:r>
            <a:r>
              <a:rPr lang="en-US" sz="2400" dirty="0"/>
              <a:t> + </a:t>
            </a:r>
            <a:r>
              <a:rPr lang="en-US" sz="2400" i="1" dirty="0"/>
              <a:t>d (q, r)</a:t>
            </a:r>
            <a:r>
              <a:rPr lang="en-US" sz="2400" dirty="0"/>
              <a:t>   for all points </a:t>
            </a:r>
            <a:r>
              <a:rPr lang="en-US" sz="2400" i="1" dirty="0"/>
              <a:t>p</a:t>
            </a:r>
            <a:r>
              <a:rPr lang="en-US" sz="2400" dirty="0"/>
              <a:t>, </a:t>
            </a:r>
            <a:r>
              <a:rPr lang="en-US" sz="2400" i="1" dirty="0"/>
              <a:t>q</a:t>
            </a:r>
            <a:r>
              <a:rPr lang="en-US" sz="2400" dirty="0"/>
              <a:t>, and </a:t>
            </a:r>
            <a:r>
              <a:rPr lang="en-US" sz="2400" i="1" dirty="0"/>
              <a:t>r</a:t>
            </a:r>
            <a:r>
              <a:rPr lang="en-US" sz="2400" dirty="0"/>
              <a:t>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0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Proximity Measure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with Interval Scale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85800" y="1143000"/>
                <a:ext cx="11212286" cy="5455920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50000"/>
                  </a:lnSpc>
                  <a:buClr>
                    <a:schemeClr val="accent3"/>
                  </a:buClr>
                  <a:buFont typeface="Wingdings" panose="05000000000000000000" pitchFamily="2" charset="2"/>
                  <a:buChar char="Ø"/>
                </a:pPr>
                <a:r>
                  <a:rPr lang="en-US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The generic </a:t>
                </a: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formula to express distance </a:t>
                </a:r>
                <a:r>
                  <a:rPr lang="en-US" sz="2400" i="1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</a:t>
                </a:r>
                <a:r>
                  <a:rPr lang="en-US" sz="2400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 </a:t>
                </a: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between two objects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sz="24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4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IN" sz="24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4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in </a:t>
                </a:r>
                <a:r>
                  <a:rPr lang="en-US" sz="2400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</a:t>
                </a: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-dimensional space. </a:t>
                </a:r>
                <a:endParaRPr lang="en-US" sz="2400" i="1" dirty="0" smtClean="0">
                  <a:solidFill>
                    <a:srgbClr val="0B5ED7"/>
                  </a:solidFill>
                  <a:latin typeface="Cambria Math"/>
                  <a:cs typeface="Times New Roman" pitchFamily="18" charset="0"/>
                </a:endParaRPr>
              </a:p>
              <a:p>
                <a:pPr marL="0" indent="0" algn="just">
                  <a:lnSpc>
                    <a:spcPct val="150000"/>
                  </a:lnSpc>
                  <a:buClr>
                    <a:schemeClr val="accent3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𝑑</m:t>
                      </m:r>
                      <m:d>
                        <m:dPr>
                          <m:ctrlPr>
                            <a:rPr lang="en-IN" sz="2400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lang="en-IN" sz="2400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IN" sz="2400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</m:e>
                      </m:d>
                      <m:r>
                        <a:rPr lang="en-IN" sz="2400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IN" sz="2400" i="1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IN" sz="2400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𝑖</m:t>
                                  </m:r>
                                  <m:r>
                                    <a:rPr lang="en-IN" sz="2400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IN" sz="2400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IN" sz="2400" i="1">
                                          <a:solidFill>
                                            <a:srgbClr val="0B5ED7"/>
                                          </a:solidFill>
                                          <a:latin typeface="Cambria Math" panose="02040503050406030204" pitchFamily="18" charset="0"/>
                                          <a:cs typeface="Times New Roman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IN" sz="2400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 panose="02040503050406030204" pitchFamily="18" charset="0"/>
                                              <a:cs typeface="Times New Roman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/>
                                                  <a:cs typeface="Times New Roman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2400" i="1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/>
                                                  <a:cs typeface="Times New Roman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IN" sz="2400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/>
                                              <a:cs typeface="Times New Roman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 panose="02040503050406030204" pitchFamily="18" charset="0"/>
                                                  <a:cs typeface="Times New Roman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i="1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/>
                                                  <a:ea typeface="Cambria Math"/>
                                                  <a:cs typeface="Times New Roman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2400" i="1">
                                                  <a:solidFill>
                                                    <a:srgbClr val="0B5ED7"/>
                                                  </a:solidFill>
                                                  <a:latin typeface="Cambria Math"/>
                                                  <a:cs typeface="Times New Roman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IN" sz="2400" i="1">
                                          <a:solidFill>
                                            <a:srgbClr val="0B5ED7"/>
                                          </a:solidFill>
                                          <a:latin typeface="Cambria Math"/>
                                          <a:cs typeface="Times New Roman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400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𝑟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B5ED7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1828800" indent="-1828800" algn="just">
                  <a:lnSpc>
                    <a:spcPct val="150000"/>
                  </a:lnSpc>
                  <a:buClr>
                    <a:schemeClr val="accent3"/>
                  </a:buClr>
                  <a:buNone/>
                  <a:tabLst>
                    <a:tab pos="1828800" algn="l"/>
                  </a:tabLst>
                </a:pPr>
                <a:r>
                  <a:rPr lang="en-US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	Here</a:t>
                </a: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</a:t>
                </a:r>
                <a:r>
                  <a:rPr lang="en-US" sz="2400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is any integer </a:t>
                </a:r>
                <a:r>
                  <a:rPr lang="en-US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value,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rgbClr val="0B5ED7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400" i="1">
                            <a:solidFill>
                              <a:srgbClr val="0B5ED7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4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4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IN" sz="24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4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rgbClr val="0B5ED7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sz="2400" i="1">
                            <a:solidFill>
                              <a:srgbClr val="0B5ED7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denote the values of </a:t>
                </a:r>
                <a:r>
                  <a:rPr lang="en-US" sz="2400" i="1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i</a:t>
                </a:r>
                <a:r>
                  <a:rPr lang="en-US" sz="2400" i="1" baseline="300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th</a:t>
                </a:r>
                <a:r>
                  <a:rPr lang="en-US" sz="2400" i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attribute </a:t>
                </a: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of the objects </a:t>
                </a:r>
                <a14:m>
                  <m:oMath xmlns:m="http://schemas.openxmlformats.org/officeDocument/2006/math">
                    <m:r>
                      <a:rPr lang="en-IN" sz="24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sz="24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4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IN" sz="24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4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respectively</a:t>
                </a:r>
                <a:endParaRPr lang="en-US" sz="2400" dirty="0">
                  <a:solidFill>
                    <a:srgbClr val="0B5ED7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buClr>
                    <a:schemeClr val="accent3"/>
                  </a:buClr>
                  <a:buFont typeface="Wingdings" panose="05000000000000000000" pitchFamily="2" charset="2"/>
                  <a:buChar char="Ø"/>
                </a:pPr>
                <a:r>
                  <a:rPr lang="en-US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This </a:t>
                </a: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distance metric most popularly known as </a:t>
                </a:r>
                <a:r>
                  <a:rPr lang="en-US" sz="2400" dirty="0" err="1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Minkowski</a:t>
                </a:r>
                <a:r>
                  <a:rPr lang="en-US" sz="2400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metric.</a:t>
                </a:r>
              </a:p>
              <a:p>
                <a:pPr algn="just">
                  <a:lnSpc>
                    <a:spcPct val="150000"/>
                  </a:lnSpc>
                  <a:buClr>
                    <a:schemeClr val="accent3"/>
                  </a:buClr>
                  <a:buFont typeface="Wingdings" panose="05000000000000000000" pitchFamily="2" charset="2"/>
                  <a:buChar char="Ø"/>
                </a:pPr>
                <a:endParaRPr lang="en-US" sz="2400" dirty="0">
                  <a:solidFill>
                    <a:srgbClr val="0B5ED7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buClr>
                    <a:srgbClr val="0B5ED7"/>
                  </a:buClr>
                </a:pPr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85800" y="1143000"/>
                <a:ext cx="11212286" cy="5455920"/>
              </a:xfrm>
              <a:blipFill>
                <a:blip r:embed="rId3"/>
                <a:stretch>
                  <a:fillRect l="-761" r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6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Proximity Measure with Interval Scale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85800" y="1066800"/>
                <a:ext cx="10160000" cy="5455920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00000"/>
                  </a:lnSpc>
                  <a:buClr>
                    <a:srgbClr val="C00000"/>
                  </a:buClr>
                  <a:buNone/>
                </a:pPr>
                <a:r>
                  <a:rPr lang="en-US" b="1" dirty="0" smtClean="0">
                    <a:solidFill>
                      <a:srgbClr val="A5002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Manhattan </a:t>
                </a:r>
                <a:r>
                  <a:rPr lang="en-US" b="1" dirty="0">
                    <a:solidFill>
                      <a:srgbClr val="A5002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distance (L</a:t>
                </a:r>
                <a:r>
                  <a:rPr lang="en-US" b="1" baseline="-25000" dirty="0">
                    <a:solidFill>
                      <a:srgbClr val="A5002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1 </a:t>
                </a:r>
                <a:r>
                  <a:rPr lang="en-US" b="1" dirty="0">
                    <a:solidFill>
                      <a:srgbClr val="A5002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Norm: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A50021"/>
                        </a:solidFill>
                        <a:latin typeface="Cambria Math"/>
                        <a:cs typeface="Times New Roman" pitchFamily="18" charset="0"/>
                      </a:rPr>
                      <m:t>𝒓</m:t>
                    </m:r>
                  </m:oMath>
                </a14:m>
                <a:r>
                  <a:rPr lang="en-US" b="1" dirty="0">
                    <a:solidFill>
                      <a:srgbClr val="A5002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= 1)</a:t>
                </a:r>
              </a:p>
              <a:p>
                <a:pPr marL="0" indent="0" algn="just">
                  <a:lnSpc>
                    <a:spcPct val="100000"/>
                  </a:lnSpc>
                  <a:buClr>
                    <a:srgbClr val="C00000"/>
                  </a:buClr>
                  <a:buNone/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	The Manhattan distance is expressed as</a:t>
                </a:r>
              </a:p>
              <a:p>
                <a:pPr marL="0" indent="0" algn="just">
                  <a:lnSpc>
                    <a:spcPct val="100000"/>
                  </a:lnSpc>
                  <a:buClr>
                    <a:srgbClr val="C000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𝑑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𝑖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Clr>
                    <a:srgbClr val="C00000"/>
                  </a:buClr>
                  <a:buNone/>
                </a:pPr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              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denotes the absolute value. </a:t>
                </a:r>
                <a:endParaRPr lang="en-US" dirty="0" smtClean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Clr>
                    <a:srgbClr val="C00000"/>
                  </a:buClr>
                  <a:buNone/>
                </a:pPr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This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metric is also alternatively termed as </a:t>
                </a:r>
                <a:r>
                  <a:rPr lang="en-US" b="1" dirty="0" smtClean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Taxicabs </a:t>
                </a:r>
                <a:r>
                  <a:rPr lang="en-US" b="1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metric, city-block metric</a:t>
                </a:r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  <a:p>
                <a:pPr marL="0" indent="0" algn="just">
                  <a:lnSpc>
                    <a:spcPct val="100000"/>
                  </a:lnSpc>
                  <a:buClr>
                    <a:srgbClr val="C00000"/>
                  </a:buClr>
                  <a:buNone/>
                </a:pPr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Clr>
                    <a:srgbClr val="C00000"/>
                  </a:buClr>
                  <a:buNone/>
                </a:pPr>
                <a:r>
                  <a:rPr lang="en-US" b="1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Example: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x = [7, 3, 5] and y = [3, 2, 6]. </a:t>
                </a:r>
              </a:p>
              <a:p>
                <a:pPr marL="0" indent="0" algn="just">
                  <a:lnSpc>
                    <a:spcPct val="100000"/>
                  </a:lnSpc>
                  <a:buClr>
                    <a:srgbClr val="C00000"/>
                  </a:buClr>
                  <a:buNone/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The Manhattan distance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7−3</m:t>
                        </m:r>
                      </m:e>
                    </m:d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3−2</m:t>
                        </m:r>
                      </m:e>
                    </m:d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5−6</m:t>
                        </m:r>
                      </m:e>
                    </m:d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=6.</m:t>
                    </m:r>
                  </m:oMath>
                </a14:m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 algn="just">
                  <a:lnSpc>
                    <a:spcPct val="100000"/>
                  </a:lnSpc>
                  <a:buClr>
                    <a:srgbClr val="C00000"/>
                  </a:buClr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As a special instance of Manhattan distance, when </a:t>
                </a:r>
                <a:r>
                  <a:rPr lang="en-US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attribute values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∈</m:t>
                    </m:r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[0, 1]</m:t>
                    </m:r>
                  </m:oMath>
                </a14:m>
                <a:r>
                  <a:rPr lang="en-US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is called </a:t>
                </a:r>
                <a:r>
                  <a:rPr lang="en-US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Hamming distance</a:t>
                </a:r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 algn="just">
                  <a:lnSpc>
                    <a:spcPct val="100000"/>
                  </a:lnSpc>
                  <a:buClr>
                    <a:srgbClr val="C00000"/>
                  </a:buClr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Alternatively, Hamming distance is the number of bits that are different between two objects that have only binary values (i.e. between two binary vectors). </a:t>
                </a:r>
              </a:p>
              <a:p>
                <a:pPr marL="0" indent="0" algn="just">
                  <a:lnSpc>
                    <a:spcPct val="100000"/>
                  </a:lnSpc>
                  <a:buClr>
                    <a:srgbClr val="0B5ED7"/>
                  </a:buClr>
                  <a:buNone/>
                </a:pPr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85800" y="1066800"/>
                <a:ext cx="10160000" cy="5455920"/>
              </a:xfrm>
              <a:blipFill>
                <a:blip r:embed="rId3"/>
                <a:stretch>
                  <a:fillRect l="-540" t="-559" r="-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6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Proximity Measure with Interval Scale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27314" y="1219200"/>
                <a:ext cx="10160000" cy="5455920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Clr>
                    <a:srgbClr val="C00000"/>
                  </a:buClr>
                  <a:buNone/>
                </a:pPr>
                <a:r>
                  <a:rPr lang="en-US" b="1" dirty="0" smtClean="0">
                    <a:solidFill>
                      <a:srgbClr val="A5002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Euclidean </a:t>
                </a:r>
                <a:r>
                  <a:rPr lang="en-US" b="1" dirty="0">
                    <a:solidFill>
                      <a:srgbClr val="A5002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Distance (L</a:t>
                </a:r>
                <a:r>
                  <a:rPr lang="en-US" b="1" baseline="-25000" dirty="0">
                    <a:solidFill>
                      <a:srgbClr val="A5002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2 </a:t>
                </a:r>
                <a:r>
                  <a:rPr lang="en-US" b="1" dirty="0">
                    <a:solidFill>
                      <a:srgbClr val="A5002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Norm: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A50021"/>
                        </a:solidFill>
                        <a:latin typeface="Cambria Math"/>
                        <a:cs typeface="Times New Roman" pitchFamily="18" charset="0"/>
                      </a:rPr>
                      <m:t>𝒓</m:t>
                    </m:r>
                  </m:oMath>
                </a14:m>
                <a:r>
                  <a:rPr lang="en-US" b="1" dirty="0">
                    <a:solidFill>
                      <a:srgbClr val="A5002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= 2)</a:t>
                </a:r>
              </a:p>
              <a:p>
                <a:pPr indent="0" algn="just">
                  <a:buClr>
                    <a:srgbClr val="C00000"/>
                  </a:buClr>
                  <a:buNone/>
                </a:pPr>
                <a:r>
                  <a:rPr lang="en-US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This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metric is same as Euclidean distance between any two points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/>
                        <a:ea typeface="Cambria Math" panose="02040503050406030204" pitchFamily="18" charset="0"/>
                      </a:rPr>
                      <m:t>𝑖𝑛</m:t>
                    </m:r>
                    <m:r>
                      <a:rPr lang="en-IN" i="1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/>
                            <a:ea typeface="Cambria Math"/>
                          </a:rPr>
                          <m:t>ℛ</m:t>
                        </m:r>
                      </m:e>
                      <m:sup>
                        <m:r>
                          <a:rPr lang="en-IN" i="1">
                            <a:latin typeface="Cambria Math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N" i="1" dirty="0" smtClean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.</a:t>
                </a:r>
              </a:p>
              <a:p>
                <a:pPr indent="0" algn="just">
                  <a:buClr>
                    <a:srgbClr val="C00000"/>
                  </a:buClr>
                  <a:buNone/>
                </a:pPr>
                <a:endParaRPr lang="en-IN" i="1" dirty="0">
                  <a:latin typeface="Helvetica" panose="020B0604020202020204" pitchFamily="34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0" indent="0" algn="just">
                  <a:buClr>
                    <a:srgbClr val="C000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𝑑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𝑦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𝑖</m:t>
                              </m:r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i="1">
                                          <a:solidFill>
                                            <a:srgbClr val="0B5ED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IN" i="1">
                                          <a:solidFill>
                                            <a:srgbClr val="0B5ED7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IN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IN" i="1">
                                              <a:solidFill>
                                                <a:srgbClr val="0B5ED7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just">
                  <a:buClr>
                    <a:srgbClr val="C00000"/>
                  </a:buClr>
                  <a:buNone/>
                </a:pPr>
                <a:r>
                  <a:rPr lang="en-US" b="1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Example: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x = [7, 3, 5] and y = [3, 2, 6]. </a:t>
                </a:r>
              </a:p>
              <a:p>
                <a:pPr algn="just">
                  <a:buClr>
                    <a:srgbClr val="C00000"/>
                  </a:buClr>
                </a:pPr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just">
                  <a:buClr>
                    <a:srgbClr val="C00000"/>
                  </a:buClr>
                  <a:buNone/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The Euclidean distance between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is </a:t>
                </a:r>
              </a:p>
              <a:p>
                <a:pPr algn="just">
                  <a:buClr>
                    <a:srgbClr val="C00000"/>
                  </a:buClr>
                </a:pPr>
                <a:endParaRPr lang="en-US" i="1" dirty="0">
                  <a:solidFill>
                    <a:srgbClr val="0B5ED7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just">
                  <a:buClr>
                    <a:srgbClr val="C000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𝑑</m:t>
                      </m:r>
                      <m:d>
                        <m:dPr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,</m:t>
                          </m:r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𝑦</m:t>
                          </m:r>
                        </m:e>
                      </m:d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7−3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3−2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5−6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i="1">
                              <a:solidFill>
                                <a:srgbClr val="0B5ED7"/>
                              </a:solidFill>
                              <a:latin typeface="Cambria Math"/>
                              <a:cs typeface="Times New Roman" pitchFamily="18" charset="0"/>
                            </a:rPr>
                            <m:t>18</m:t>
                          </m:r>
                        </m:e>
                      </m:rad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ea typeface="Cambria Math"/>
                          <a:cs typeface="Times New Roman" pitchFamily="18" charset="0"/>
                        </a:rPr>
                        <m:t>≈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2.426</m:t>
                      </m:r>
                    </m:oMath>
                  </m:oMathPara>
                </a14:m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Clr>
                    <a:srgbClr val="0B5ED7"/>
                  </a:buClr>
                  <a:buNone/>
                </a:pPr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27314" y="1219200"/>
                <a:ext cx="10160000" cy="5455920"/>
              </a:xfrm>
              <a:blipFill>
                <a:blip r:embed="rId2"/>
                <a:stretch>
                  <a:fillRect l="-540" t="-1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08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Proximity Measure with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Interval Scale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27314" y="1219200"/>
                <a:ext cx="10160000" cy="545592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Clr>
                    <a:srgbClr val="C00000"/>
                  </a:buClr>
                  <a:buNone/>
                </a:pPr>
                <a:r>
                  <a:rPr lang="en-US" b="1" dirty="0" err="1" smtClean="0">
                    <a:solidFill>
                      <a:srgbClr val="A5002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Chebychev</a:t>
                </a:r>
                <a:r>
                  <a:rPr lang="en-US" b="1" dirty="0" smtClean="0">
                    <a:solidFill>
                      <a:srgbClr val="A5002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b="1" dirty="0">
                    <a:solidFill>
                      <a:srgbClr val="A5002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Distance (L</a:t>
                </a:r>
                <a14:m>
                  <m:oMath xmlns:m="http://schemas.openxmlformats.org/officeDocument/2006/math">
                    <m:r>
                      <a:rPr lang="en-US" b="1" baseline="-25000" dirty="0">
                        <a:solidFill>
                          <a:srgbClr val="A50021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∝</m:t>
                    </m:r>
                  </m:oMath>
                </a14:m>
                <a:r>
                  <a:rPr lang="en-US" baseline="-25000" dirty="0">
                    <a:solidFill>
                      <a:srgbClr val="A5002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b="1" dirty="0">
                    <a:solidFill>
                      <a:srgbClr val="A5002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Norm: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A50021"/>
                        </a:solidFill>
                        <a:latin typeface="Cambria Math"/>
                        <a:cs typeface="Times New Roman" pitchFamily="18" charset="0"/>
                      </a:rPr>
                      <m:t>𝒓</m:t>
                    </m:r>
                  </m:oMath>
                </a14:m>
                <a:r>
                  <a:rPr lang="en-US" b="1" dirty="0">
                    <a:solidFill>
                      <a:srgbClr val="A5002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A50021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∈</m:t>
                    </m:r>
                    <m:r>
                      <a:rPr lang="en-US" b="1" i="1" dirty="0">
                        <a:solidFill>
                          <a:srgbClr val="A50021"/>
                        </a:solidFill>
                        <a:latin typeface="Cambria Math"/>
                        <a:ea typeface="Cambria Math"/>
                        <a:cs typeface="Times New Roman" pitchFamily="18" charset="0"/>
                      </a:rPr>
                      <m:t>ℛ</m:t>
                    </m:r>
                  </m:oMath>
                </a14:m>
                <a:r>
                  <a:rPr lang="en-US" b="1" dirty="0">
                    <a:solidFill>
                      <a:srgbClr val="A5002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)</a:t>
                </a:r>
              </a:p>
              <a:p>
                <a:pPr indent="0" algn="just">
                  <a:buClr>
                    <a:srgbClr val="C00000"/>
                  </a:buClr>
                  <a:buNone/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This metric is </a:t>
                </a:r>
                <a:r>
                  <a:rPr lang="en-I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defined as</a:t>
                </a:r>
                <a:endParaRPr lang="en-IN" i="1" dirty="0">
                  <a:latin typeface="Helvetica" panose="020B0604020202020204" pitchFamily="34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0" indent="0" algn="just">
                  <a:buClr>
                    <a:srgbClr val="C000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𝑑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(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𝑥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,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𝑦</m:t>
                      </m:r>
                      <m:r>
                        <a:rPr lang="en-IN" i="1">
                          <a:solidFill>
                            <a:srgbClr val="0B5ED7"/>
                          </a:solidFill>
                          <a:latin typeface="Cambria Math"/>
                          <a:cs typeface="Times New Roman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IN" i="1">
                              <a:solidFill>
                                <a:srgbClr val="0B5ED7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>
                                  <a:solidFill>
                                    <a:srgbClr val="0B5ED7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∀</m:t>
                              </m:r>
                              <m: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i="1">
                                  <a:solidFill>
                                    <a:srgbClr val="0B5ED7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i="1">
                                          <a:solidFill>
                                            <a:srgbClr val="0B5ED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solidFill>
                                            <a:srgbClr val="0B5ED7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solidFill>
                                            <a:srgbClr val="0B5ED7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solidFill>
                                        <a:srgbClr val="0B5ED7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solidFill>
                                            <a:srgbClr val="0B5ED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solidFill>
                                            <a:srgbClr val="0B5ED7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solidFill>
                                            <a:srgbClr val="0B5ED7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just">
                  <a:buClr>
                    <a:srgbClr val="C00000"/>
                  </a:buClr>
                </a:pPr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just">
                  <a:buClr>
                    <a:srgbClr val="C00000"/>
                  </a:buClr>
                  <a:buNone/>
                </a:pPr>
                <a:endParaRPr lang="en-US" b="1" dirty="0" smtClean="0">
                  <a:solidFill>
                    <a:srgbClr val="0B5ED7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just">
                  <a:buClr>
                    <a:srgbClr val="C00000"/>
                  </a:buClr>
                  <a:buNone/>
                </a:pPr>
                <a:endParaRPr lang="en-US" b="1" dirty="0">
                  <a:solidFill>
                    <a:srgbClr val="0B5ED7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just">
                  <a:buClr>
                    <a:srgbClr val="C00000"/>
                  </a:buClr>
                  <a:buNone/>
                </a:pPr>
                <a:endParaRPr lang="en-US" b="1" dirty="0">
                  <a:solidFill>
                    <a:srgbClr val="0B5ED7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just">
                  <a:buClr>
                    <a:srgbClr val="C00000"/>
                  </a:buClr>
                  <a:buNone/>
                </a:pPr>
                <a:r>
                  <a:rPr lang="en-US" b="1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Example: 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x = [7, 3, 5] and y = [3, 2, 6]. </a:t>
                </a:r>
              </a:p>
              <a:p>
                <a:pPr algn="just">
                  <a:buClr>
                    <a:srgbClr val="C00000"/>
                  </a:buClr>
                </a:pPr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just">
                  <a:buClr>
                    <a:srgbClr val="C00000"/>
                  </a:buClr>
                  <a:buNone/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The Manhattan distance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7−3</m:t>
                        </m:r>
                      </m:e>
                    </m:d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3−2</m:t>
                        </m:r>
                      </m:e>
                    </m:d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5−6</m:t>
                        </m:r>
                      </m:e>
                    </m:d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=6.</m:t>
                    </m:r>
                  </m:oMath>
                </a14:m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just">
                  <a:buClr>
                    <a:srgbClr val="C00000"/>
                  </a:buClr>
                </a:pPr>
                <a:endParaRPr lang="en-US" i="1" dirty="0">
                  <a:solidFill>
                    <a:srgbClr val="0B5ED7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 algn="just">
                  <a:buClr>
                    <a:srgbClr val="C00000"/>
                  </a:buClr>
                  <a:buNone/>
                </a:pP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The</a:t>
                </a:r>
                <a:r>
                  <a:rPr lang="en-US" i="1" dirty="0">
                    <a:solidFill>
                      <a:srgbClr val="0B5ED7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n-US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chebychev</a:t>
                </a:r>
                <a:r>
                  <a:rPr lang="en-U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distance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Max</m:t>
                    </m:r>
                    <m:r>
                      <a:rPr lang="en-IN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 {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7−3</m:t>
                        </m:r>
                      </m:e>
                    </m:d>
                    <m:r>
                      <a:rPr lang="en-IN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3−2</m:t>
                        </m:r>
                      </m:e>
                    </m:d>
                    <m:r>
                      <a:rPr lang="en-IN" i="1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IN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rgbClr val="0B5ED7"/>
                            </a:solidFill>
                            <a:latin typeface="Cambria Math"/>
                            <a:cs typeface="Times New Roman" pitchFamily="18" charset="0"/>
                          </a:rPr>
                          <m:t>5−6</m:t>
                        </m:r>
                      </m:e>
                    </m:d>
                    <m:r>
                      <a:rPr lang="en-IN">
                        <a:solidFill>
                          <a:srgbClr val="0B5ED7"/>
                        </a:solidFill>
                        <a:latin typeface="Cambria Math"/>
                        <a:cs typeface="Times New Roman" pitchFamily="18" charset="0"/>
                      </a:rPr>
                      <m:t>}=4.</m:t>
                    </m:r>
                  </m:oMath>
                </a14:m>
                <a:endParaRPr lang="en-US" i="1" dirty="0">
                  <a:solidFill>
                    <a:srgbClr val="0B5ED7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just">
                  <a:buClr>
                    <a:srgbClr val="0B5ED7"/>
                  </a:buClr>
                </a:pPr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27314" y="1219200"/>
                <a:ext cx="10160000" cy="5455920"/>
              </a:xfrm>
              <a:blipFill>
                <a:blip r:embed="rId2"/>
                <a:stretch>
                  <a:fillRect l="-540" t="-1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212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Proximity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Measure for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atio scale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33400" y="1143000"/>
                <a:ext cx="10896600" cy="545592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The proximity between the objects with ratio-scaled variable can be carried with the following steps:</a:t>
                </a:r>
              </a:p>
              <a:p>
                <a:pPr marL="342900" indent="-342900" algn="just">
                  <a:lnSpc>
                    <a:spcPct val="150000"/>
                  </a:lnSpc>
                  <a:buClr>
                    <a:srgbClr val="A50021"/>
                  </a:buClr>
                  <a:buFont typeface="+mj-lt"/>
                  <a:buAutoNum type="arabicPeriod"/>
                </a:pPr>
                <a:r>
                  <a:rPr lang="en-US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Apply appropriate </a:t>
                </a: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transformation to the data to bring it into a linear scale. (e.g. logarithmic transformation to data of the form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/>
                        <a:cs typeface="Times New Roman" pitchFamily="18" charset="0"/>
                      </a:rPr>
                      <m:t>𝑋</m:t>
                    </m:r>
                    <m:r>
                      <a:rPr lang="en-IN" sz="2400" i="1"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en-IN" sz="2400" i="1">
                        <a:latin typeface="Cambria Math"/>
                        <a:cs typeface="Times New Roman" pitchFamily="18" charset="0"/>
                      </a:rPr>
                      <m:t>𝐴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latin typeface="Cambria Math"/>
                            <a:cs typeface="Times New Roman" pitchFamily="18" charset="0"/>
                          </a:rPr>
                          <m:t>𝑒</m:t>
                        </m:r>
                      </m:e>
                      <m:sup>
                        <m:r>
                          <a:rPr lang="en-IN" sz="2400" i="1">
                            <a:latin typeface="Cambria Math"/>
                            <a:cs typeface="Times New Roman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.</a:t>
                </a:r>
              </a:p>
              <a:p>
                <a:pPr marL="342900" indent="-342900" algn="just">
                  <a:lnSpc>
                    <a:spcPct val="150000"/>
                  </a:lnSpc>
                  <a:buClr>
                    <a:srgbClr val="A50021"/>
                  </a:buClr>
                  <a:buFont typeface="+mj-lt"/>
                  <a:buAutoNum type="arabicPeriod"/>
                </a:pPr>
                <a:r>
                  <a:rPr lang="en-US" sz="2400" dirty="0" smtClean="0">
                    <a:latin typeface="Helvetica" panose="020B0604020202020204" pitchFamily="34" charset="0"/>
                    <a:cs typeface="Helvetica" panose="020B0604020202020204" pitchFamily="34" charset="0"/>
                  </a:rPr>
                  <a:t>The </a:t>
                </a:r>
                <a:r>
                  <a:rPr lang="en-US" sz="24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transformed values can be treated as interval-scaled values. Any distance measure discussed for interval-scaled variable can be applied to measure the similarity.</a:t>
                </a:r>
              </a:p>
              <a:p>
                <a:pPr marL="342900" indent="-342900" algn="just">
                  <a:buClr>
                    <a:srgbClr val="A50021"/>
                  </a:buClr>
                  <a:buFont typeface="+mj-lt"/>
                  <a:buAutoNum type="arabicPeriod"/>
                </a:pPr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33400" y="1143000"/>
                <a:ext cx="10896600" cy="5455920"/>
              </a:xfrm>
              <a:blipFill>
                <a:blip r:embed="rId2"/>
                <a:stretch>
                  <a:fillRect l="-895" r="-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13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Proximity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Measure for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atio scale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27314" y="1219200"/>
            <a:ext cx="10755086" cy="545592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b="1" dirty="0">
                <a:solidFill>
                  <a:srgbClr val="A5002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Normalization: </a:t>
            </a:r>
          </a:p>
          <a:p>
            <a:pPr algn="just">
              <a:buClr>
                <a:srgbClr val="A5002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A major problem when using the similarity (or dissimilarity) measures (such as Euclidean distance) is that the large values frequently swamp the small ones.</a:t>
            </a:r>
          </a:p>
          <a:p>
            <a:pPr algn="just">
              <a:buClr>
                <a:srgbClr val="A5002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For example, consider the following data.</a:t>
            </a:r>
          </a:p>
          <a:p>
            <a:pPr algn="just">
              <a:buClr>
                <a:srgbClr val="A50021"/>
              </a:buClr>
              <a:buFont typeface="Wingdings" panose="05000000000000000000" pitchFamily="2" charset="2"/>
              <a:buChar char="Ø"/>
            </a:pP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 sz="24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Here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, the contribution of </a:t>
            </a:r>
            <a:r>
              <a:rPr lang="en-US" sz="2400" dirty="0">
                <a:solidFill>
                  <a:srgbClr val="0B5ED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Cost 2 and Cost 3 is insignificant compared to Cost 1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so far the Euclidean distance is concerned</a:t>
            </a:r>
            <a:r>
              <a:rPr lang="en-U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>
              <a:buClr>
                <a:srgbClr val="A5002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This problem can be avoided if we consider the normalized values of all numerical attributes.</a:t>
            </a:r>
          </a:p>
          <a:p>
            <a:pPr algn="just">
              <a:buClr>
                <a:srgbClr val="A50021"/>
              </a:buClr>
            </a:pP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388" y="3374086"/>
            <a:ext cx="3121423" cy="114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3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1951</TotalTime>
  <Words>661</Words>
  <Application>Microsoft Office PowerPoint</Application>
  <PresentationFormat>Widescreen</PresentationFormat>
  <Paragraphs>129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Helvetica</vt:lpstr>
      <vt:lpstr>Helvetica Light</vt:lpstr>
      <vt:lpstr>Symbol</vt:lpstr>
      <vt:lpstr>Times New Roman</vt:lpstr>
      <vt:lpstr>Wingdings</vt:lpstr>
      <vt:lpstr>Office Theme</vt:lpstr>
      <vt:lpstr>Proximity Measures for continuous attributes</vt:lpstr>
      <vt:lpstr>Learning Objectives</vt:lpstr>
      <vt:lpstr>Properties of distance measures</vt:lpstr>
      <vt:lpstr>Proximity Measure with Interval Scale</vt:lpstr>
      <vt:lpstr>Proximity Measure with Interval Scale</vt:lpstr>
      <vt:lpstr>Proximity Measure with Interval Scale</vt:lpstr>
      <vt:lpstr>Proximity Measure with Interval Scale</vt:lpstr>
      <vt:lpstr>Proximity Measure for Ratio scale</vt:lpstr>
      <vt:lpstr>Proximity Measure for Ratio scale</vt:lpstr>
      <vt:lpstr>Proximity Measure for Mixed Attributes</vt:lpstr>
      <vt:lpstr>Proximity Measure with Vector Objects</vt:lpstr>
      <vt:lpstr>Proximity Measure with Mixed Attributes</vt:lpstr>
      <vt:lpstr>Non-Metric Similarity</vt:lpstr>
      <vt:lpstr>Cosine Similarity</vt:lpstr>
      <vt:lpstr>Non-Metric Similarity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Aruna</cp:lastModifiedBy>
  <cp:revision>209</cp:revision>
  <dcterms:created xsi:type="dcterms:W3CDTF">2018-10-16T06:13:57Z</dcterms:created>
  <dcterms:modified xsi:type="dcterms:W3CDTF">2019-07-19T10:14:06Z</dcterms:modified>
</cp:coreProperties>
</file>